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2" r:id="rId2"/>
    <p:sldId id="291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93" r:id="rId37"/>
    <p:sldId id="294" r:id="rId38"/>
    <p:sldId id="271" r:id="rId39"/>
    <p:sldId id="295" r:id="rId40"/>
    <p:sldId id="296" r:id="rId41"/>
    <p:sldId id="297" r:id="rId42"/>
    <p:sldId id="272" r:id="rId43"/>
    <p:sldId id="273" r:id="rId44"/>
    <p:sldId id="274" r:id="rId45"/>
    <p:sldId id="275" r:id="rId46"/>
    <p:sldId id="276" r:id="rId47"/>
    <p:sldId id="298" r:id="rId48"/>
    <p:sldId id="299" r:id="rId49"/>
    <p:sldId id="277" r:id="rId50"/>
    <p:sldId id="278" r:id="rId51"/>
    <p:sldId id="300" r:id="rId52"/>
    <p:sldId id="301" r:id="rId53"/>
    <p:sldId id="302" r:id="rId54"/>
    <p:sldId id="307" r:id="rId55"/>
    <p:sldId id="279" r:id="rId56"/>
    <p:sldId id="303" r:id="rId57"/>
    <p:sldId id="304" r:id="rId58"/>
    <p:sldId id="305" r:id="rId59"/>
    <p:sldId id="306" r:id="rId60"/>
    <p:sldId id="280" r:id="rId61"/>
    <p:sldId id="281" r:id="rId62"/>
    <p:sldId id="282" r:id="rId63"/>
    <p:sldId id="283" r:id="rId64"/>
    <p:sldId id="284" r:id="rId65"/>
    <p:sldId id="285" r:id="rId66"/>
    <p:sldId id="286" r:id="rId67"/>
    <p:sldId id="287" r:id="rId68"/>
    <p:sldId id="288" r:id="rId69"/>
    <p:sldId id="28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98B30-7EC8-4084-B71B-DC994859D8C2}" v="1" dt="2021-03-18T06:28:05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29" autoAdjust="0"/>
    <p:restoredTop sz="97478" autoAdjust="0"/>
  </p:normalViewPr>
  <p:slideViewPr>
    <p:cSldViewPr>
      <p:cViewPr varScale="1">
        <p:scale>
          <a:sx n="72" d="100"/>
          <a:sy n="72" d="100"/>
        </p:scale>
        <p:origin x="79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BA998B30-7EC8-4084-B71B-DC994859D8C2}"/>
    <pc:docChg chg="custSel delSld modSld">
      <pc:chgData name="Gnl Hmbtv" userId="246024e8652d4806" providerId="LiveId" clId="{BA998B30-7EC8-4084-B71B-DC994859D8C2}" dt="2021-04-13T15:36:08.973" v="2" actId="2696"/>
      <pc:docMkLst>
        <pc:docMk/>
      </pc:docMkLst>
      <pc:sldChg chg="modSp">
        <pc:chgData name="Gnl Hmbtv" userId="246024e8652d4806" providerId="LiveId" clId="{BA998B30-7EC8-4084-B71B-DC994859D8C2}" dt="2021-03-18T06:28:05.393" v="0" actId="13926"/>
        <pc:sldMkLst>
          <pc:docMk/>
          <pc:sldMk cId="583007648" sldId="265"/>
        </pc:sldMkLst>
        <pc:spChg chg="mod">
          <ac:chgData name="Gnl Hmbtv" userId="246024e8652d4806" providerId="LiveId" clId="{BA998B30-7EC8-4084-B71B-DC994859D8C2}" dt="2021-03-18T06:28:05.393" v="0" actId="13926"/>
          <ac:spMkLst>
            <pc:docMk/>
            <pc:sldMk cId="583007648" sldId="265"/>
            <ac:spMk id="5" creationId="{00000000-0000-0000-0000-000000000000}"/>
          </ac:spMkLst>
        </pc:spChg>
      </pc:sldChg>
      <pc:sldChg chg="modSp mod">
        <pc:chgData name="Gnl Hmbtv" userId="246024e8652d4806" providerId="LiveId" clId="{BA998B30-7EC8-4084-B71B-DC994859D8C2}" dt="2021-03-18T06:28:05.636" v="1" actId="27636"/>
        <pc:sldMkLst>
          <pc:docMk/>
          <pc:sldMk cId="384617632" sldId="292"/>
        </pc:sldMkLst>
        <pc:spChg chg="mod">
          <ac:chgData name="Gnl Hmbtv" userId="246024e8652d4806" providerId="LiveId" clId="{BA998B30-7EC8-4084-B71B-DC994859D8C2}" dt="2021-03-18T06:28:05.636" v="1" actId="27636"/>
          <ac:spMkLst>
            <pc:docMk/>
            <pc:sldMk cId="384617632" sldId="292"/>
            <ac:spMk id="6" creationId="{00000000-0000-0000-0000-000000000000}"/>
          </ac:spMkLst>
        </pc:spChg>
      </pc:sldChg>
      <pc:sldChg chg="del">
        <pc:chgData name="Gnl Hmbtv" userId="246024e8652d4806" providerId="LiveId" clId="{BA998B30-7EC8-4084-B71B-DC994859D8C2}" dt="2021-04-13T15:36:08.973" v="2" actId="2696"/>
        <pc:sldMkLst>
          <pc:docMk/>
          <pc:sldMk cId="389394931" sldId="32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1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633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/>
                  <a:t>s divide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into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“</a:t>
                </a:r>
                <a:r>
                  <a:rPr lang="en-US" sz="3200" b="1" dirty="0"/>
                  <a:t>slabs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”</a:t>
                </a:r>
                <a:r>
                  <a:rPr lang="en-US" sz="3200" b="1" dirty="0"/>
                  <a:t> of equal width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by using the planes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…</a:t>
                </a:r>
                <a:r>
                  <a:rPr lang="en-US" sz="3200" b="1" dirty="0"/>
                  <a:t> to slice the solid.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33139"/>
              </a:xfrm>
              <a:prstGeom prst="rect">
                <a:avLst/>
              </a:prstGeom>
              <a:blipFill>
                <a:blip r:embed="rId2"/>
                <a:stretch>
                  <a:fillRect l="-1667" b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1200"/>
            <a:ext cx="7772400" cy="4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10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we choose sample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approximate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slab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(the part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that lies between the planes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1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200" b="1" dirty="0"/>
                  <a:t>) by a cylinder with base area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“</a:t>
                </a:r>
                <a:r>
                  <a:rPr lang="en-US" sz="3200" b="1" dirty="0"/>
                  <a:t>height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”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10467"/>
              </a:xfrm>
              <a:prstGeom prst="rect">
                <a:avLst/>
              </a:prstGeom>
              <a:blipFill>
                <a:blip r:embed="rId2"/>
                <a:stretch>
                  <a:fillRect l="-1667" r="-1667"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3152009"/>
            <a:ext cx="6372225" cy="37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volume of this cylinder is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 an approximation to our intuitive conception of the volume of the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slab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9144000" cy="350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800"/>
                  </a:spcAft>
                </a:pPr>
                <a:r>
                  <a:rPr lang="en-US" sz="3200" b="1" dirty="0"/>
                  <a:t>Adding the volumes of these slabs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 an approximation to the total volume (that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what we think of intuitively as the volume):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m:rPr>
                              <m:brk m:alnAt="25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×∆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9144000" cy="350217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4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approximation appears to become better and better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200" b="1" dirty="0"/>
                  <a:t> (think of the slices as becoming thinner and thinner).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 we define the volume as the limit of these sums as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274403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But we recognize the limit of Riemann sums as a definite integral and so we have the following definition.</a:t>
            </a:r>
          </a:p>
        </p:txBody>
      </p:sp>
    </p:spTree>
    <p:extLst>
      <p:ext uri="{BB962C8B-B14F-4D97-AF65-F5344CB8AC3E}">
        <p14:creationId xmlns:p14="http://schemas.microsoft.com/office/powerpoint/2010/main" val="413756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54339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𝐕𝐨𝐥𝐮𝐦𝐞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be a solid that lies between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If the cross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sectional area of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in the 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perpendicular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/>
                  <a:t> is a continuous function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volume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m:rPr>
                                  <m:brk m:alnAt="25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54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48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/>
                  <a:t>. It can be proved that this definition is independent of how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is situated with respect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other words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no matter how we slice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with parallel planes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always get the same answer for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8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3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we use the volume formula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is important to remember that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the area of a moving cross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section obtained by slicing 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perpendicular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36810"/>
              </a:xfrm>
              <a:prstGeom prst="rect">
                <a:avLst/>
              </a:prstGeom>
              <a:blipFill>
                <a:blip r:embed="rId2"/>
                <a:stretch>
                  <a:fillRect l="-1667" r="-1667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953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for a cylinder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cross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sectional area is constant: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/>
                  <a:t> for all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3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59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our definition of volume gives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agrees with the formula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59482"/>
              </a:xfrm>
              <a:prstGeom prst="rect">
                <a:avLst/>
              </a:prstGeom>
              <a:blipFill>
                <a:blip r:embed="rId2"/>
                <a:stretch>
                  <a:fillRect l="-1667" b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22217"/>
                <a:ext cx="9144000" cy="2954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Show that the volume of a sphere of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2217"/>
                <a:ext cx="9144000" cy="2954783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630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/>
                  <a:t> If we place the sphere so that its center is at the origin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</m:oMath>
                </a14:m>
                <a:r>
                  <a:rPr lang="en-US" sz="3200" b="1" dirty="0"/>
                  <a:t> intersects the sphere in a circle whose radius (from the Pythagorean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Theorem) is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3043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58" y="2286000"/>
            <a:ext cx="464114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2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0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 the cross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sectional area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0347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75325"/>
                <a:ext cx="9144000" cy="4382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Using the definition of volume with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have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integrand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even</m:t>
                          </m:r>
                        </m:e>
                      </m:groupCh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75325"/>
                <a:ext cx="9144000" cy="438267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26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81200"/>
            <a:ext cx="9144000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Volume: The Disk Method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The Washer Method</a:t>
            </a:r>
          </a:p>
        </p:txBody>
      </p:sp>
    </p:spTree>
    <p:extLst>
      <p:ext uri="{BB962C8B-B14F-4D97-AF65-F5344CB8AC3E}">
        <p14:creationId xmlns:p14="http://schemas.microsoft.com/office/powerpoint/2010/main" val="1591346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17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applying the Fundamental Theorem of Calculus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7652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3434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6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illustrates the definition of volume when the solid is a sphere with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95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result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know that the volume of the sphere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approximately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𝟏𝟖𝟖𝟕𝟗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9538"/>
            <a:ext cx="9144000" cy="26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3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 the slabs are circular cylinders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or disks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the three parts of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show the geometric interpretations of the Riemann sums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×∆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×∆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/>
                  <a:t> if we choose the sample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b="1" dirty="0"/>
                  <a:t> to be the midpoints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ba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30214"/>
              </a:xfrm>
              <a:prstGeom prst="rect">
                <a:avLst/>
              </a:prstGeom>
              <a:blipFill>
                <a:blip r:embed="rId2"/>
                <a:stretch>
                  <a:fillRect l="-1667" r="-1667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047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Notice that as we increase the number of approximating cylinders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corresponding Riemann sums become closer to the true volume.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2971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048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Next we consider a particular type of three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3200" b="1" dirty="0"/>
              <a:t>dimensional solid — one whose cross sections are similar.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we revolve a region about a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𝐬𝐨𝐥𝐢𝐝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𝐫𝐞𝐯𝐨𝐥𝐮𝐭𝐢𝐨𝐧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6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635421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Some examples are axles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funnels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pills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bottles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pistons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35421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733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311821"/>
            <a:ext cx="8610600" cy="3546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3200" b="1" dirty="0"/>
              <a:t>Solids of revolution are used commonly in engineering and manufacturing.</a:t>
            </a:r>
          </a:p>
        </p:txBody>
      </p:sp>
    </p:spTree>
    <p:extLst>
      <p:ext uri="{BB962C8B-B14F-4D97-AF65-F5344CB8AC3E}">
        <p14:creationId xmlns:p14="http://schemas.microsoft.com/office/powerpoint/2010/main" val="38735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a region in the plane is revolved about a line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resulting solid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𝐬𝐨𝐥𝐢𝐝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𝐫𝐞𝐯𝐨𝐥𝐮𝐭𝐢𝐨𝐧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line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𝐚𝐱𝐢𝐬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𝐫𝐞𝐯𝐨𝐥𝐮𝐭𝐢𝐨𝐧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66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simplest such solid is a circular cylinder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𝐝𝐢𝐬𝐤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formed by revolving a rectangle about an axis adjacent to one side of the rectangle.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66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66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process is shown in the Figure.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" y="1676400"/>
                <a:ext cx="54864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volume of such a disk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𝐕𝐨𝐥𝐮𝐦𝐞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𝐚𝐫𝐞𝐚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𝐰𝐢𝐝𝐭𝐡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3200" b="1" dirty="0"/>
                  <a:t> is the radius of the disk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 is the width.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76400"/>
                <a:ext cx="5486400" cy="3802388"/>
              </a:xfrm>
              <a:prstGeom prst="rect">
                <a:avLst/>
              </a:prstGeom>
              <a:blipFill>
                <a:blip r:embed="rId2"/>
                <a:stretch>
                  <a:fillRect l="-2778" r="-2778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2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see how to use the volume of a disk to find the volume of a general solid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consider a solid of revolution formed by revolving the plane region about the indicated axis: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97" y="3581400"/>
            <a:ext cx="814030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72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To determine the volume of this solid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consider a representative rectangle in the plane region.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this rectangle is revolved about the axis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200" b="1" dirty="0"/>
                  <a:t>it generates a representative disk whose volume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73" y="0"/>
            <a:ext cx="4591509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29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Approximating the volume of the solid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such disks 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radius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𝐕𝐨𝐥𝐮𝐦𝐞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𝐬𝐨𝐥𝐢𝐝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 smtClean="0"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29279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52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29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lecture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will study another important application of the definite integral: finding the volume of a three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dimensional solid.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29521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291976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trying to find the volume of a solid we face the same type of problem as in finding areas.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have an intuitive idea of what volume means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but we must make this idea precise by using calculus to give an exact definition of volume.</a:t>
            </a:r>
          </a:p>
        </p:txBody>
      </p:sp>
    </p:spTree>
    <p:extLst>
      <p:ext uri="{BB962C8B-B14F-4D97-AF65-F5344CB8AC3E}">
        <p14:creationId xmlns:p14="http://schemas.microsoft.com/office/powerpoint/2010/main" val="9452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approximation appears to become better and better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/>
                  <a:t>).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278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828800"/>
                <a:ext cx="9144000" cy="396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define the volume of the solid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𝐕𝐨𝐥𝐮𝐦𝐞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𝐬𝐨𝐥𝐢𝐝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1" i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1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396890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0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Schematically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disk method looks like this: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755591"/>
              </a:xfrm>
              <a:prstGeom prst="rect">
                <a:avLst/>
              </a:prstGeom>
              <a:blipFill rotWithShape="0">
                <a:blip r:embed="rId2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6352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𝐍𝐨𝐭𝐞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similar formula can be derived if the axis of revolution is vertical.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52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3297"/>
            <a:ext cx="9144000" cy="2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118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𝐃𝐢𝐬𝐤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volume of a solid of revolution with the disk method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use one of the following:</a:t>
                </a:r>
              </a:p>
              <a:p>
                <a:pPr algn="just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𝐇𝐨𝐫𝐢𝐳𝐨𝐧𝐭𝐚𝐥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𝐀𝐱𝐢𝐬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𝐑𝐞𝐯𝐨𝐥𝐮𝐭𝐢𝐨𝐧</m:t>
                      </m:r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	         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𝐕𝐞𝐫𝐭𝐢𝐜𝐚𝐥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𝐀𝐱𝐢𝐬</m:t>
                      </m:r>
                      <m:r>
                        <a:rPr lang="en-US" sz="2400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400" b="1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𝐑𝐞𝐯𝐨𝐥𝐮𝐭𝐢𝐨𝐧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1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6" y="3790456"/>
            <a:ext cx="7677150" cy="30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0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𝐍𝐨𝐭𝐞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determine the variable of integration by placing a representative rectangle in the plane region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perpendicular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to the axis of revolution.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71800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If the width of the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integrate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If the width of the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integrate with respect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9144000" cy="3200876"/>
              </a:xfrm>
              <a:prstGeom prst="rect">
                <a:avLst/>
              </a:prstGeom>
              <a:blipFill>
                <a:blip r:embed="rId3"/>
                <a:stretch>
                  <a:fillRect l="-1533" r="-166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7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the simplest application of the disk method that involves a plane region bounded by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axis of revolution is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radius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is simply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0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1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𝐃𝐢𝐬𝐤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formed by revolving the region bounded by the graph 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r>
                  <a:rPr lang="en-US" sz="3200" b="1" dirty="0"/>
                  <a:t> 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16696"/>
              </a:xfrm>
              <a:prstGeom prst="rect">
                <a:avLst/>
              </a:prstGeom>
              <a:blipFill>
                <a:blip r:embed="rId2"/>
                <a:stretch>
                  <a:fillRect l="-1667" r="-1667" b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600450"/>
            <a:ext cx="86106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2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75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representative rectangle on the left graph in the Figure above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see that the radius of this solid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7551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62400"/>
                <a:ext cx="9144000" cy="255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volume of the solid of revolution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unc>
                                        <m:func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func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2552622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3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6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then simplify the integrand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6298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00400"/>
                <a:ext cx="9144000" cy="2110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integrate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211019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98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6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𝐑𝐞𝐯𝐨𝐥𝐯𝐢𝐧𝐠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𝐀𝐛𝐨𝐮𝐭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𝐋𝐢𝐧𝐞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𝐓𝐡𝐚𝐭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𝐈𝐬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𝐍𝐨𝐭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𝐂𝐨𝐨𝐫𝐝𝐢𝐧𝐚𝐭𝐞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𝐀𝐱𝐢𝐬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formed by revolving the region bounded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about the line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63833"/>
              </a:xfrm>
              <a:prstGeom prst="rect">
                <a:avLst/>
              </a:prstGeom>
              <a:blipFill>
                <a:blip r:embed="rId2"/>
                <a:stretch>
                  <a:fillRect l="-1667" r="-1667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9" y="3445795"/>
            <a:ext cx="6977062" cy="34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4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equating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determine that the two graphs intersect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20922"/>
                <a:ext cx="9144000" cy="3158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radius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subtract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from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0922"/>
                <a:ext cx="9144000" cy="315887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integrate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to find the volume.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89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start with a simple type of solid called a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𝐜𝐲𝐥𝐢𝐧𝐝𝐞𝐫</m:t>
                    </m:r>
                  </m:oMath>
                </a14:m>
                <a:r>
                  <a:rPr lang="en-US" sz="3200" b="1" dirty="0"/>
                  <a:t> (or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more precisely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𝐫𝐢𝐠𝐡𝐭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𝐜𝐲𝐥𝐢𝐧𝐝𝐞𝐫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0857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828800"/>
                <a:ext cx="9144000" cy="209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As 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cylinder is bounded by a plane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𝐛𝐚𝐬𝐞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a congruent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in a parallel plane.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2096023"/>
              </a:xfrm>
              <a:prstGeom prst="rect">
                <a:avLst/>
              </a:prstGeom>
              <a:blipFill>
                <a:blip r:embed="rId3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8902"/>
            <a:ext cx="9144000" cy="23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Applying the disk method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37529"/>
                <a:ext cx="9144000" cy="2506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simplifying the integrand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7529"/>
                <a:ext cx="9144000" cy="250607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857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finally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by integrating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𝟓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𝟓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85703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389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537158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disk method can be extended to cover solids of revolution with holes by replacing the representative disk with a representative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𝐰𝐚𝐬𝐡𝐞𝐫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371588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2838" r="-283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625081"/>
            <a:ext cx="5371588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washer is formed by revolving a rectangle about an axis.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482" y="0"/>
            <a:ext cx="3745518" cy="57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4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3200" b="1" dirty="0"/>
                  <a:t> are the inner and outer radii of the washer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 is the width of the washer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volume 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𝐕𝐨𝐥𝐮𝐦𝐞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𝐰𝐚𝐬𝐡𝐞𝐫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4214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5301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see how this concept can be used to find the volume of a solid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consider a region bounded by an outer radius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and an inner radius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3017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71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23149"/>
                <a:ext cx="9144000" cy="343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region is revolved about its axis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volume of the resulting solid is given 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𝐰𝐚𝐬𝐡𝐞𝐫</m:t>
                      </m:r>
                      <m:r>
                        <a:rPr lang="en-US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𝐦𝐞𝐭𝐡𝐨𝐝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3149"/>
                <a:ext cx="9144000" cy="343485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"/>
            <a:ext cx="8534400" cy="33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Note that the integral involving the inner radius represents the volume of the hole and is subtracted from the integral involving the outer radius.</a:t>
            </a:r>
          </a:p>
        </p:txBody>
      </p:sp>
    </p:spTree>
    <p:extLst>
      <p:ext uri="{BB962C8B-B14F-4D97-AF65-F5344CB8AC3E}">
        <p14:creationId xmlns:p14="http://schemas.microsoft.com/office/powerpoint/2010/main" val="2971905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𝐖𝐚𝐬𝐡𝐞𝐫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formed by revolving the region bounded by the 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blipFill>
                <a:blip r:embed="rId2"/>
                <a:stretch>
                  <a:fillRect l="-1667" r="-1667" b="-3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017705"/>
            <a:ext cx="6934200" cy="384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6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60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Figure above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see that the outer and inner radii are as follows: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  and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60581"/>
              </a:xfrm>
              <a:prstGeom prst="rect">
                <a:avLst/>
              </a:prstGeom>
              <a:blipFill>
                <a:blip r:embed="rId2"/>
                <a:stretch>
                  <a:fillRect l="-1667" r="-1667" b="-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420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Applying the washer method (by integrating between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) produces: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29128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07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63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63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86000"/>
                <a:ext cx="9144000" cy="2509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then simplify the integrand: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50966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55052"/>
                <a:ext cx="9144000" cy="210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integrate: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𝟓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𝟓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55052"/>
                <a:ext cx="9144000" cy="2102948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57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each example so far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axis of revolution has been horizontal and we have integrated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18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next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axis of revolution is vertical and we integrate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– we will need two separate integrals to compute the volume.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18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9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cylinder consists of all points on line segments that are perpendicular to the base and join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08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area of the base is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/>
                  <a:t> and the height of the cylinder (the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3200" b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) is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volume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sz="3200" b="1" dirty="0"/>
                  <a:t> of the cylinder is defined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9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36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𝐈𝐧𝐭𝐞𝐠𝐫𝐚𝐭𝐢𝐧𝐠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𝐰𝐢𝐭𝐡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𝐑𝐞𝐬𝐩𝐞𝐜𝐭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Find the volume of the solid formed by revolving the region bounded by the graphs of</a:t>
                </a: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36912"/>
              </a:xfrm>
              <a:prstGeom prst="rect">
                <a:avLst/>
              </a:prstGeom>
              <a:blipFill>
                <a:blip r:embed="rId2"/>
                <a:stretch>
                  <a:fillRect l="-1667" r="-1667" b="-3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03760"/>
            <a:ext cx="8382000" cy="36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60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the region shown in the Figure above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outer radius is simply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5210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There is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no convenient formula that represents the inner radius.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350603"/>
                <a:ext cx="9144000" cy="24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but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 determined by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implies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ra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0603"/>
                <a:ext cx="9144000" cy="2481000"/>
              </a:xfrm>
              <a:prstGeom prst="rect">
                <a:avLst/>
              </a:prstGeom>
              <a:blipFill>
                <a:blip r:embed="rId3"/>
                <a:stretch>
                  <a:fillRect l="-1667" r="-1667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4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,    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rad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4866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52475"/>
                <a:ext cx="9144000" cy="324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this definition of the inner radius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use two integrals to find the volume: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52475"/>
                <a:ext cx="9144000" cy="324832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6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Simplifying the integrand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36836"/>
                <a:ext cx="9144000" cy="2735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Integrating both integrals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obtain: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6836"/>
                <a:ext cx="9144000" cy="273536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8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768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first integral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represents the volume of a right circular cylinder of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height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768613"/>
              </a:xfrm>
              <a:prstGeom prst="rect">
                <a:avLst/>
              </a:prstGeom>
              <a:blipFill>
                <a:blip r:embed="rId2"/>
                <a:stretch>
                  <a:fillRect l="-1667" r="-1667"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953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portion of the volume could have been determined without using calculus.</a:t>
            </a:r>
          </a:p>
        </p:txBody>
      </p:sp>
    </p:spTree>
    <p:extLst>
      <p:ext uri="{BB962C8B-B14F-4D97-AF65-F5344CB8AC3E}">
        <p14:creationId xmlns:p14="http://schemas.microsoft.com/office/powerpoint/2010/main" val="380927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48768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hole has a radius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inches.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What is the volume of the resulting metal ring?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4876800" cy="3200876"/>
              </a:xfrm>
              <a:prstGeom prst="rect">
                <a:avLst/>
              </a:prstGeom>
              <a:blipFill>
                <a:blip r:embed="rId2"/>
                <a:stretch>
                  <a:fillRect l="-3125" r="-3125" b="-3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𝐌𝐚𝐧𝐮𝐟𝐚𝐜𝐭𝐮𝐫𝐢𝐧𝐠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manufacturer drills a hole through the center of a metal sphere of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inches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Figure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3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350082"/>
            <a:ext cx="4038601" cy="45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imagine the ring to be generated by a segment of the circle whose equation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shown in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41051"/>
              </a:xfrm>
              <a:prstGeom prst="rect">
                <a:avLst/>
              </a:prstGeom>
              <a:blipFill>
                <a:blip r:embed="rId2"/>
                <a:stretch>
                  <a:fillRect l="-1667" r="-1667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35" y="3048000"/>
            <a:ext cx="489466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5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56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radius of the hole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inches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and solve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US" sz="3200" b="1" dirty="0"/>
                  <a:t> to determine that the limits of integration are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56166"/>
              </a:xfrm>
              <a:prstGeom prst="rect">
                <a:avLst/>
              </a:prstGeom>
              <a:blipFill>
                <a:blip r:embed="rId2"/>
                <a:stretch>
                  <a:fillRect l="-1667" r="-1667" b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460595"/>
                <a:ext cx="9144000" cy="3397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inner and outer radii are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1" dirty="0"/>
                  <a:t> and the volume 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60595"/>
                <a:ext cx="9144000" cy="339740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07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4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𝟐𝟓</m:t>
                                          </m:r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4281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05200"/>
                <a:ext cx="9144000" cy="2504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Simplifying the integrand 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250414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63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72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Integrating the definite integral 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𝟏𝟔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𝐜𝐮𝐛𝐢𝐜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𝐢𝐧𝐜𝐡𝐞𝐬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7210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51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particular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if the base is a circle with radius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cylinder is a circular cylinder with volume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/>
                  <a:t> [see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].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918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if the base is a rectangle with length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200" b="1" dirty="0"/>
                  <a:t> and width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cylinder is a rectangular box (also called a rectangular parallelepiped) with volume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sz="3200" b="1" dirty="0"/>
                  <a:t> [see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/>
                  <a:t>].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18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8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𝐒𝐨𝐥𝐢𝐝𝐬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𝐰𝐢𝐭𝐡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𝐊𝐧𝐨𝐰𝐧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𝐂𝐫𝐨𝐬𝐬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𝐒𝐞𝐜𝐭𝐢𝐨𝐧𝐬</m:t>
                    </m:r>
                  </m:oMath>
                </a14:m>
                <a:r>
                  <a:rPr lang="en-US" sz="36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the disk method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find the volume of a solid having a circular cross section whose area is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56057"/>
              </a:xfrm>
              <a:prstGeom prst="rect">
                <a:avLst/>
              </a:prstGeom>
              <a:blipFill>
                <a:blip r:embed="rId2"/>
                <a:stretch>
                  <a:fillRect l="-1667" r="-1667" b="-2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772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method can be generalized to solids of any shape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long as you know a formula for the area of an arbitrary cross section.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72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485317"/>
                <a:ext cx="9144000" cy="137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Some common cross sections are squares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rectangles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triangles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semicircles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trapezoids.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5317"/>
                <a:ext cx="9144000" cy="1372683"/>
              </a:xfrm>
              <a:prstGeom prst="rect">
                <a:avLst/>
              </a:prstGeom>
              <a:blipFill>
                <a:blip r:embed="rId4"/>
                <a:stretch>
                  <a:fillRect l="-1667" r="-1667" b="-10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25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96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cross sections of area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taken perpendicular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𝐕𝐨𝐥𝐮𝐦𝐞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618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95550"/>
            <a:ext cx="5181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24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96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cross sections of area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taken perpendicular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𝐕𝐨𝐥𝐮𝐦𝐞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618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762250"/>
            <a:ext cx="51435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15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248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𝐓𝐫𝐢𝐚𝐧𝐠𝐮𝐥𝐚𝐫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𝐂𝐫𝐨𝐬𝐬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𝐒𝐞𝐜𝐭𝐢𝐨𝐧𝐬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(see in the Figure).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248034"/>
              </a:xfrm>
              <a:prstGeom prst="rect">
                <a:avLst/>
              </a:prstGeom>
              <a:blipFill>
                <a:blip r:embed="rId2"/>
                <a:stretch>
                  <a:fillRect l="-1667" b="-15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36585"/>
                <a:ext cx="9144000" cy="2121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3200" b="1" dirty="0"/>
                  <a:t>The base of the solid is the region bounded by the lines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6585"/>
                <a:ext cx="9144000" cy="2121415"/>
              </a:xfrm>
              <a:prstGeom prst="rect">
                <a:avLst/>
              </a:prstGeom>
              <a:blipFill rotWithShape="0">
                <a:blip r:embed="rId3"/>
                <a:stretch>
                  <a:fillRect l="-1667" t="-862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219200"/>
            <a:ext cx="6848475" cy="35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cross sections perpendicular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are equilateral triangles.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29636"/>
                <a:ext cx="9144000" cy="3332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base and area of each triangular cross section are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𝐁𝐚𝐬𝐞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9636"/>
                <a:ext cx="9144000" cy="3332964"/>
              </a:xfrm>
              <a:prstGeom prst="rect">
                <a:avLst/>
              </a:prstGeom>
              <a:blipFill rotWithShape="0">
                <a:blip r:embed="rId3"/>
                <a:stretch>
                  <a:fillRect l="-1800" t="-2559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410200"/>
                <a:ext cx="9144000" cy="1277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𝐀𝐫𝐞𝐚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𝐁𝐚𝐬𝐞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–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area of equilateral triangle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10200"/>
                <a:ext cx="9144000" cy="1277016"/>
              </a:xfrm>
              <a:prstGeom prst="rect">
                <a:avLst/>
              </a:prstGeom>
              <a:blipFill rotWithShape="0">
                <a:blip r:embed="rId4"/>
                <a:stretch>
                  <a:fillRect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3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15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   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–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area of cross section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15680"/>
              </a:xfrm>
              <a:prstGeom prst="rect">
                <a:avLst/>
              </a:prstGeom>
              <a:blipFill>
                <a:blip r:embed="rId2"/>
                <a:stretch>
                  <a:fillRect l="-1800" r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0980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ranges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volume of the solid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329128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12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𝐀𝐧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𝐀𝐩𝐩𝐥𝐢𝐜𝐚𝐭𝐢𝐨𝐧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𝐆𝐞𝐨𝐦𝐞𝐭𝐫𝐲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Prove that the volume of a pyramid with a square base is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𝒉𝑩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 is the height of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pyramid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3200" b="1" dirty="0"/>
                  <a:t> is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area of the base.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12131"/>
              </a:xfrm>
              <a:prstGeom prst="rect">
                <a:avLst/>
              </a:prstGeom>
              <a:blipFill>
                <a:blip r:embed="rId2"/>
                <a:stretch>
                  <a:fillRect l="-1667" r="-1667" b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25" y="2514600"/>
            <a:ext cx="4444176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04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shown in the Figure above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intersect the pyramid with a plane parallel to the base at 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to form a square cross section whose sides are of length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800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81400"/>
                <a:ext cx="5562600" cy="3000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similar triangles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can show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5562600" cy="3000373"/>
              </a:xfrm>
              <a:prstGeom prst="rect">
                <a:avLst/>
              </a:prstGeom>
              <a:blipFill>
                <a:blip r:embed="rId3"/>
                <a:stretch>
                  <a:fillRect l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29" y="3505200"/>
            <a:ext cx="3742472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2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2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4162"/>
              </a:xfrm>
              <a:prstGeom prst="rect">
                <a:avLst/>
              </a:prstGeom>
              <a:blipFill>
                <a:blip r:embed="rId2"/>
                <a:stretch>
                  <a:fillRect l="-1800"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3259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Integrating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p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25954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8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3124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104846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 solid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that is not a cylinder we first 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“</a:t>
                </a:r>
                <a:r>
                  <a:rPr lang="en-US" sz="3200" b="1" dirty="0"/>
                  <a:t>cut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”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into pieces and approximate each piece by a cylinder.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estimate the volume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by adding the volumes of the cylinders.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03303"/>
                <a:ext cx="9144000" cy="2097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We arrive at the exact volume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through a limiting process in which the number of pieces becomes large.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3303"/>
                <a:ext cx="9144000" cy="2097497"/>
              </a:xfrm>
              <a:prstGeom prst="rect">
                <a:avLst/>
              </a:prstGeom>
              <a:blipFill>
                <a:blip r:embed="rId4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9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09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We start by intersecting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with a plane and obtaining a plane region that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𝐜𝐫𝐨𝐬𝐬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𝐬𝐞𝐜𝐭𝐢𝐨𝐧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96023"/>
              </a:xfrm>
              <a:prstGeom prst="rect">
                <a:avLst/>
              </a:prstGeom>
              <a:blipFill>
                <a:blip r:embed="rId2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362200"/>
                <a:ext cx="9144000" cy="216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200" b="1" dirty="0"/>
                  <a:t> be the area of the cross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section of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in a 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</m:oMath>
                </a14:m>
                <a:r>
                  <a:rPr lang="en-US" sz="3200" b="1" dirty="0"/>
                  <a:t> perpendicular to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passing through the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2160591"/>
              </a:xfrm>
              <a:prstGeom prst="rect">
                <a:avLst/>
              </a:prstGeom>
              <a:blipFill>
                <a:blip r:embed="rId3"/>
                <a:stretch>
                  <a:fillRect l="-1667" r="-1667" b="-5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8768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cross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sectional area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200" b="1" dirty="0"/>
                  <a:t> will vary 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increases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68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31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689795"/>
                <a:ext cx="9144000" cy="11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/>
                  <a:t>. Think of slicing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2800" b="1" dirty="0"/>
                  <a:t> with a knife through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and computing the area of this slice.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9795"/>
                <a:ext cx="9144000" cy="1168205"/>
              </a:xfrm>
              <a:prstGeom prst="rect">
                <a:avLst/>
              </a:prstGeom>
              <a:blipFill>
                <a:blip r:embed="rId2"/>
                <a:stretch>
                  <a:fillRect l="-1333" r="-1333" b="-1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0"/>
            <a:ext cx="86296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7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553</TotalTime>
  <Words>2906</Words>
  <Application>Microsoft Office PowerPoint</Application>
  <PresentationFormat>Ekran Gösterisi (4:3)</PresentationFormat>
  <Paragraphs>240</Paragraphs>
  <Slides>69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69</vt:i4>
      </vt:variant>
    </vt:vector>
  </HeadingPairs>
  <TitlesOfParts>
    <vt:vector size="76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93</cp:revision>
  <dcterms:created xsi:type="dcterms:W3CDTF">2006-08-16T00:00:00Z</dcterms:created>
  <dcterms:modified xsi:type="dcterms:W3CDTF">2021-04-13T15:36:25Z</dcterms:modified>
</cp:coreProperties>
</file>